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869" r:id="rId1"/>
  </p:sldMasterIdLst>
  <p:notesMasterIdLst>
    <p:notesMasterId r:id="rId11"/>
  </p:notesMasterIdLst>
  <p:handoutMasterIdLst>
    <p:handoutMasterId r:id="rId12"/>
  </p:handoutMasterIdLst>
  <p:sldIdLst>
    <p:sldId id="296" r:id="rId2"/>
    <p:sldId id="293" r:id="rId3"/>
    <p:sldId id="295" r:id="rId4"/>
    <p:sldId id="289" r:id="rId5"/>
    <p:sldId id="259" r:id="rId6"/>
    <p:sldId id="290" r:id="rId7"/>
    <p:sldId id="294" r:id="rId8"/>
    <p:sldId id="297" r:id="rId9"/>
    <p:sldId id="298" r:id="rId10"/>
  </p:sldIdLst>
  <p:sldSz cx="12188825" cy="6858000"/>
  <p:notesSz cx="7010400" cy="9372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608013" indent="-1508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217613" indent="-3032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827213" indent="-4556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436813" indent="-6080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/>
    <p:restoredTop sz="71429" autoAdjust="0"/>
  </p:normalViewPr>
  <p:slideViewPr>
    <p:cSldViewPr>
      <p:cViewPr varScale="1">
        <p:scale>
          <a:sx n="60" d="100"/>
          <a:sy n="60" d="100"/>
        </p:scale>
        <p:origin x="792" y="176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49143-0424-4E22-A5D5-265C5FF66592}" type="datetimeFigureOut">
              <a:rPr lang="en-US" smtClean="0"/>
              <a:t>9/27/18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E10A3-3116-4BEC-A206-4F7AB4411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320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AC374-5016-4CE6-A024-B23CBB2FC3FC}" type="datetimeFigureOut">
              <a:rPr lang="en-US" smtClean="0"/>
              <a:t>9/27/18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703263"/>
            <a:ext cx="6245225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51350"/>
            <a:ext cx="5607050" cy="4217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7BC27-D95D-4B9C-93B7-1965DB6D43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1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7BC27-D95D-4B9C-93B7-1965DB6D43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752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03263"/>
            <a:ext cx="5194300" cy="2922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/>
              <a:t>Threats to PJM’s overall security and resilience are always developing. 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600" dirty="0"/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/>
              <a:t>Using threat intelligence and analysis, PJM continuously evaluates potential attacks, including: </a:t>
            </a:r>
          </a:p>
          <a:p>
            <a:pPr>
              <a:defRPr/>
            </a:pPr>
            <a:endParaRPr lang="en-US" sz="1600" dirty="0"/>
          </a:p>
          <a:p>
            <a:pPr marL="685800" lvl="1" indent="-228600">
              <a:buFontTx/>
              <a:buAutoNum type="arabicParenR"/>
              <a:defRPr/>
            </a:pPr>
            <a:r>
              <a:rPr lang="en-US" sz="1600" dirty="0"/>
              <a:t>Threats</a:t>
            </a:r>
            <a:r>
              <a:rPr lang="en-US" sz="1600" baseline="0" dirty="0"/>
              <a:t> from n</a:t>
            </a:r>
            <a:r>
              <a:rPr lang="en-US" sz="1600" dirty="0"/>
              <a:t>ation-states, due to their increased capability and intent to perform cyberattacks</a:t>
            </a:r>
            <a:br>
              <a:rPr lang="en-US" sz="1600" dirty="0"/>
            </a:br>
            <a:r>
              <a:rPr lang="en-US" sz="1600" dirty="0"/>
              <a:t>	</a:t>
            </a:r>
            <a:br>
              <a:rPr lang="en-US" sz="1600" dirty="0"/>
            </a:br>
            <a:r>
              <a:rPr lang="en-US" sz="1600" dirty="0"/>
              <a:t>	</a:t>
            </a:r>
            <a:r>
              <a:rPr lang="en-US" sz="1600" i="1" dirty="0"/>
              <a:t>Examples: North Korea, Iran, China and Russia</a:t>
            </a:r>
          </a:p>
          <a:p>
            <a:pPr marL="685800" lvl="1" indent="-228600">
              <a:buFontTx/>
              <a:buAutoNum type="arabicParenR"/>
              <a:defRPr/>
            </a:pPr>
            <a:endParaRPr lang="en-US" sz="1600" i="1" dirty="0"/>
          </a:p>
          <a:p>
            <a:pPr marL="685800" lvl="1" indent="-228600">
              <a:buFontTx/>
              <a:buAutoNum type="arabicParenR"/>
              <a:defRPr/>
            </a:pPr>
            <a:r>
              <a:rPr lang="en-US" sz="1600" dirty="0"/>
              <a:t>Potential threats</a:t>
            </a:r>
            <a:r>
              <a:rPr lang="en-US" sz="1600" baseline="0" dirty="0"/>
              <a:t> from people inside PJM – </a:t>
            </a:r>
            <a:r>
              <a:rPr lang="en-US" sz="1600" dirty="0"/>
              <a:t>a complex and dynamic attack vector</a:t>
            </a:r>
          </a:p>
          <a:p>
            <a:pPr marL="685800" lvl="1" indent="-228600">
              <a:buFontTx/>
              <a:buAutoNum type="arabicParenR"/>
              <a:defRPr/>
            </a:pPr>
            <a:endParaRPr lang="en-US" sz="1600" dirty="0"/>
          </a:p>
          <a:p>
            <a:pPr marL="685800" lvl="1" indent="-228600">
              <a:buFontTx/>
              <a:buAutoNum type="arabicParenR"/>
              <a:defRPr/>
            </a:pPr>
            <a:r>
              <a:rPr lang="en-US" sz="1600" dirty="0"/>
              <a:t>Threats from actors that cannot be specifically identified (cyber criminal</a:t>
            </a:r>
            <a:r>
              <a:rPr lang="en-US" sz="1600" baseline="0" dirty="0"/>
              <a:t> or “</a:t>
            </a:r>
            <a:r>
              <a:rPr lang="en-US" sz="1600" baseline="0" dirty="0" err="1"/>
              <a:t>hacktavist</a:t>
            </a:r>
            <a:r>
              <a:rPr lang="en-US" sz="1600" baseline="0" dirty="0"/>
              <a:t>” organizations)</a:t>
            </a:r>
            <a:endParaRPr lang="en-US" sz="1600" dirty="0"/>
          </a:p>
          <a:p>
            <a:pPr marL="685800" lvl="1" indent="-228600">
              <a:buFontTx/>
              <a:buAutoNum type="arabicParenR"/>
              <a:defRPr/>
            </a:pPr>
            <a:endParaRPr lang="en-US" sz="1600" dirty="0"/>
          </a:p>
          <a:p>
            <a:pPr marL="685800" lvl="1" indent="-228600">
              <a:buFontTx/>
              <a:buAutoNum type="arabicParenR"/>
              <a:defRPr/>
            </a:pPr>
            <a:r>
              <a:rPr lang="en-US" sz="1600" dirty="0"/>
              <a:t>High impact</a:t>
            </a:r>
            <a:r>
              <a:rPr lang="en-US" sz="1600" baseline="0" dirty="0"/>
              <a:t> but </a:t>
            </a:r>
            <a:r>
              <a:rPr lang="en-US" sz="1600" dirty="0"/>
              <a:t>low frequency events including severe weather events, geomagnetic disturbances, electromagnetic pulses and terrorism</a:t>
            </a: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1263CB-7DF5-4392-9564-83AA923C015C}" type="slidenum">
              <a:rPr lang="en-US" altLang="en-US">
                <a:solidFill>
                  <a:prstClr val="black"/>
                </a:solidFill>
              </a:rPr>
              <a:pPr/>
              <a:t>2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85750" marR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300" kern="1200" dirty="0">
                <a:solidFill>
                  <a:schemeClr val="tx1"/>
                </a:solidFill>
                <a:effectLst/>
              </a:rPr>
              <a:t>PJM’s security and resilience program consists of five strategic objectives that work to improve resilience in the face of a wide spectrum of threats and hazards. </a:t>
            </a:r>
          </a:p>
          <a:p>
            <a:endParaRPr lang="en-US" altLang="en-US" sz="1300" i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1300" b="1" i="1" dirty="0"/>
              <a:t>Risk Management</a:t>
            </a:r>
            <a:r>
              <a:rPr lang="en-US" altLang="en-US" sz="1300" b="1" dirty="0"/>
              <a:t>: </a:t>
            </a:r>
            <a:r>
              <a:rPr lang="en-US" altLang="en-US" sz="1300" dirty="0"/>
              <a:t>Driving investment and resources to the highest risk areas of PJM’s security and resilience program.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13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1300" b="1" i="1" dirty="0"/>
              <a:t>Defense: </a:t>
            </a:r>
            <a:r>
              <a:rPr lang="en-US" altLang="en-US" sz="1300" dirty="0"/>
              <a:t>Fortifying systems, information, and facilities by slowing down and stopping threats</a:t>
            </a:r>
            <a:r>
              <a:rPr lang="en-US" altLang="en-US" sz="1300" i="1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13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1300" b="1" i="1" dirty="0"/>
              <a:t>Response</a:t>
            </a:r>
            <a:r>
              <a:rPr lang="en-US" altLang="en-US" sz="1300" b="1" dirty="0"/>
              <a:t>: </a:t>
            </a:r>
            <a:r>
              <a:rPr lang="en-US" altLang="en-US" sz="1300" dirty="0"/>
              <a:t>Enabling early detection of and responding effectively to attacks to minimize operational impacts and to speed recovery of systems.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13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1300" b="1" i="1" dirty="0"/>
              <a:t>Education</a:t>
            </a:r>
            <a:r>
              <a:rPr lang="en-US" altLang="en-US" sz="1300" b="1" dirty="0"/>
              <a:t>: </a:t>
            </a:r>
            <a:r>
              <a:rPr lang="en-US" altLang="en-US" sz="1300" dirty="0"/>
              <a:t>Training the PJM workforce and a team of highly competent security professionals to spot threats, report anomalies and drive vigilance.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13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1300" b="1" i="1" dirty="0"/>
              <a:t>Partnership: </a:t>
            </a:r>
            <a:r>
              <a:rPr lang="en-US" altLang="en-US" sz="1300" dirty="0"/>
              <a:t>Collaborating and leveraging the capabilities and expertise of key partners across government, industry and other critical infrastructures.  </a:t>
            </a:r>
          </a:p>
          <a:p>
            <a:endParaRPr lang="en-US" alt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These objectives also allow for feedback that helps PJM continuously improve its security posture.</a:t>
            </a:r>
          </a:p>
          <a:p>
            <a:endParaRPr lang="en-US" altLang="en-US" sz="1400" dirty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30F41D-C1E0-4543-A58C-A9C990DF77BC}" type="slidenum">
              <a:rPr lang="en-US" altLang="en-US">
                <a:solidFill>
                  <a:prstClr val="black"/>
                </a:solidFill>
              </a:rPr>
              <a:pPr/>
              <a:t>3</a:t>
            </a:fld>
            <a:endParaRPr lang="en-US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03263"/>
            <a:ext cx="5194300" cy="29225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1350" dirty="0"/>
              <a:t>PJM’s defense strategy includes: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1350" b="1" dirty="0"/>
              <a:t>Information Sharing</a:t>
            </a:r>
            <a:r>
              <a:rPr lang="en-US" sz="1350" dirty="0"/>
              <a:t> – sharing best practices and known threats to avoid vulnerabilities internally and with the appropriate external partners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1350" b="1" dirty="0"/>
              <a:t>Vulnerability Management</a:t>
            </a:r>
            <a:r>
              <a:rPr lang="en-US" sz="1350" dirty="0"/>
              <a:t> – is integral to cybersecurity and is the practice of identifying, classifying, remediating or mitigating vulnerabilities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1350" b="1" dirty="0"/>
              <a:t>Impact Analysis</a:t>
            </a:r>
            <a:r>
              <a:rPr lang="en-US" sz="1350" dirty="0"/>
              <a:t> – knowing the impacts that can be created by change or disruption downstream. It helps to forecast consequences of business function disruptions and a step to develop incident or disaster recovery strategies. 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1350" b="1" dirty="0"/>
              <a:t>Technology Lifecycle Management</a:t>
            </a:r>
            <a:r>
              <a:rPr lang="en-US" sz="1350" dirty="0"/>
              <a:t> – practice of managing technology from initial use to retirement 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1350" b="1" dirty="0"/>
              <a:t>Predictive Analytics</a:t>
            </a:r>
            <a:r>
              <a:rPr lang="en-US" sz="1350" dirty="0"/>
              <a:t> – uses data mining to extract information from data and uses it to predict trends and behavior patterns</a:t>
            </a:r>
          </a:p>
          <a:p>
            <a:pPr marL="742950" lvl="1" indent="-28575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sz="1350" b="1" dirty="0"/>
              <a:t>Data Management</a:t>
            </a:r>
            <a:r>
              <a:rPr lang="en-US" sz="1350" dirty="0"/>
              <a:t> – ensuring CIP information remains confidential and restricting access for both physical and cyber to make sure the right people have the right access to the right assets</a:t>
            </a:r>
          </a:p>
          <a:p>
            <a:pPr marL="285750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endParaRPr lang="en-US" sz="18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8EC0B3-FC37-43AE-920E-CA088CD6242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833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7BC27-D95D-4B9C-93B7-1965DB6D43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55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703263"/>
            <a:ext cx="5194300" cy="2922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PJM relies on intelligence from government, industry partners, commercial sources, and our own security events.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This intelligence is a vital part of our cyber and physical monitoring processes and tools</a:t>
            </a:r>
            <a:r>
              <a:rPr lang="en-US" altLang="en-US" sz="1400" baseline="0" dirty="0"/>
              <a:t>, and enhances our abilities to respond to events.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1400" baseline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400" dirty="0"/>
              <a:t>Sources: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sz="1400" b="1" i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1400" b="1" i="1" dirty="0"/>
              <a:t>Government sources: </a:t>
            </a:r>
            <a:r>
              <a:rPr lang="en-US" altLang="en-US" sz="1400" dirty="0"/>
              <a:t>Congressional Research Institute for Social Work &amp; Policy, Federal Bureau of Investigation, National Cybersecurity &amp; Communications Integration Center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en-US" sz="1400" b="1" i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1400" b="1" i="1" dirty="0"/>
              <a:t>Industry</a:t>
            </a:r>
            <a:r>
              <a:rPr lang="en-US" altLang="en-US" sz="1400" b="1" i="1" baseline="0" dirty="0"/>
              <a:t> sources:</a:t>
            </a:r>
            <a:r>
              <a:rPr lang="en-US" altLang="en-US" sz="1400" b="1" i="1" dirty="0"/>
              <a:t> </a:t>
            </a:r>
            <a:r>
              <a:rPr lang="en-US" altLang="en-US" sz="1400" baseline="0" dirty="0"/>
              <a:t>AEP’s Cyber</a:t>
            </a:r>
            <a:r>
              <a:rPr lang="en-US" altLang="en-US" sz="1400" dirty="0"/>
              <a:t> Security Operations Center</a:t>
            </a:r>
            <a:r>
              <a:rPr lang="en-US" altLang="en-US" sz="1400" baseline="0" dirty="0"/>
              <a:t>,</a:t>
            </a:r>
            <a:r>
              <a:rPr lang="en-US" altLang="en-US" sz="1400" dirty="0"/>
              <a:t>  Electricity Information Sharing and Analysis Center (E-ISAC), Electricity Subsector Coordinating Council (ESCC)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en-US" sz="1400" b="1" i="1" baseline="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1400" b="1" i="1" baseline="0" dirty="0"/>
              <a:t>Situational awareness:</a:t>
            </a:r>
            <a:r>
              <a:rPr lang="en-US" altLang="en-US" sz="1400" b="1" i="1" dirty="0"/>
              <a:t> </a:t>
            </a:r>
            <a:r>
              <a:rPr lang="en-US" altLang="en-US" sz="1400" b="1" baseline="0" dirty="0">
                <a:solidFill>
                  <a:srgbClr val="FF0000"/>
                </a:solidFill>
              </a:rPr>
              <a:t>PJM security events (what</a:t>
            </a:r>
            <a:r>
              <a:rPr lang="en-US" altLang="en-US" sz="1400" b="1" dirty="0">
                <a:solidFill>
                  <a:srgbClr val="FF0000"/>
                </a:solidFill>
              </a:rPr>
              <a:t> are they? Should this be included?)</a:t>
            </a:r>
            <a:r>
              <a:rPr lang="en-US" altLang="en-US" sz="1400" baseline="0" dirty="0"/>
              <a:t>,</a:t>
            </a:r>
            <a:r>
              <a:rPr lang="en-US" altLang="en-US" sz="1400" dirty="0"/>
              <a:t> </a:t>
            </a:r>
            <a:r>
              <a:rPr lang="en-US" altLang="en-US" sz="1400" baseline="0" dirty="0"/>
              <a:t>PJM as a regional coordinator,</a:t>
            </a:r>
            <a:r>
              <a:rPr lang="en-US" altLang="en-US" sz="1400" dirty="0"/>
              <a:t> p</a:t>
            </a:r>
            <a:r>
              <a:rPr lang="en-US" altLang="en-US" sz="1400" baseline="0" dirty="0"/>
              <a:t>ublic/private partnership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altLang="en-US" sz="1400" b="1" i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1400" b="1" i="1" baseline="0" dirty="0"/>
              <a:t>Commercial sources:</a:t>
            </a:r>
            <a:r>
              <a:rPr lang="en-US" altLang="en-US" sz="1400" b="1" i="1" dirty="0"/>
              <a:t> </a:t>
            </a:r>
            <a:r>
              <a:rPr lang="en-US" altLang="en-US" sz="1400" baseline="0" dirty="0"/>
              <a:t>Patch management updates,</a:t>
            </a:r>
            <a:r>
              <a:rPr lang="en-US" altLang="en-US" sz="1400" dirty="0"/>
              <a:t> </a:t>
            </a:r>
            <a:r>
              <a:rPr lang="en-US" altLang="en-US" sz="1400" baseline="0" dirty="0"/>
              <a:t>Technology vendors,</a:t>
            </a:r>
            <a:r>
              <a:rPr lang="en-US" altLang="en-US" sz="1400" dirty="0"/>
              <a:t> interdependent</a:t>
            </a:r>
            <a:r>
              <a:rPr lang="en-US" altLang="en-US" sz="1400" baseline="0" dirty="0"/>
              <a:t> infrastructure industry—coordinating with natural gas industry, communications, etc. </a:t>
            </a:r>
            <a:endParaRPr lang="en-US" altLang="en-US" sz="1400" dirty="0"/>
          </a:p>
          <a:p>
            <a:endParaRPr lang="en-US" altLang="en-US" dirty="0"/>
          </a:p>
        </p:txBody>
      </p:sp>
      <p:sp>
        <p:nvSpPr>
          <p:cNvPr id="911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F79E8E1-CB0D-4778-BD02-58B842E235CC}" type="slidenum">
              <a:rPr lang="en-US" altLang="en-US" smtClean="0">
                <a:solidFill>
                  <a:srgbClr val="000000"/>
                </a:solidFill>
                <a:latin typeface="Arial" pitchFamily="34" charset="0"/>
              </a:rPr>
              <a:pPr/>
              <a:t>6</a:t>
            </a:fld>
            <a:endParaRPr lang="en-US" altLang="en-US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9350" y="703263"/>
            <a:ext cx="4657725" cy="26209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3458784"/>
            <a:ext cx="5607050" cy="521055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85750" marR="0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1300" dirty="0"/>
              <a:t>PJM</a:t>
            </a:r>
            <a:r>
              <a:rPr lang="en-US" altLang="en-US" sz="1300" baseline="0" dirty="0"/>
              <a:t> educates our employees to ensure our ability to react to events.</a:t>
            </a:r>
            <a:endParaRPr lang="en-US" altLang="en-US" sz="130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1300" dirty="0"/>
          </a:p>
          <a:p>
            <a:pPr marL="285750" marR="0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1300" dirty="0"/>
              <a:t>This includes PJM’s</a:t>
            </a:r>
            <a:r>
              <a:rPr lang="en-US" altLang="en-US" sz="1300" baseline="0" dirty="0"/>
              <a:t> participation in </a:t>
            </a:r>
            <a:r>
              <a:rPr lang="en-US" altLang="en-US" sz="1300" dirty="0"/>
              <a:t>GridEx, which is a North American-wide simulation of a coordinated cyber and physical attack against multiple asset owners.</a:t>
            </a:r>
          </a:p>
          <a:p>
            <a:pPr marL="285750" marR="0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altLang="en-US" sz="1300" dirty="0"/>
          </a:p>
          <a:p>
            <a:pPr marL="742950" lvl="1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300" dirty="0"/>
              <a:t>PJM has consistently participated as a full participant, and for GridEx III, PJM is helping to lead the development of the scenario and coordination between Reliability Coordinators and asset owners.</a:t>
            </a:r>
          </a:p>
          <a:p>
            <a:pPr marL="285750" marR="0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altLang="en-US" sz="1300" dirty="0"/>
          </a:p>
          <a:p>
            <a:pPr marL="285750" marR="0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1300" dirty="0"/>
              <a:t>PJM is regularly assessed by the North American Electric Reliability Corporation to ensure we meet or exceed critical information protection standards.</a:t>
            </a:r>
          </a:p>
          <a:p>
            <a:pPr marL="285750" marR="0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altLang="en-US" sz="1300" dirty="0"/>
          </a:p>
          <a:p>
            <a:pPr marL="285750" marR="0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1300" dirty="0"/>
              <a:t>PJM encourages its staff tasked with protecting its critical information and infrastructure to pursue continuing education opportunities, including through professional certifications and advanced degrees.</a:t>
            </a:r>
          </a:p>
          <a:p>
            <a:pPr marL="285750" marR="0" indent="-28575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altLang="en-US" sz="1300" dirty="0"/>
          </a:p>
          <a:p>
            <a:pPr marL="285750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1300" dirty="0"/>
              <a:t>PJM has proposed a Security and Resilience Committee that is designed to take a  proactive approach to discussing a broad range of security- and resilience-related topics with PJM stakeholders. It will replace the current Security and Resilience Subcommittee.</a:t>
            </a:r>
          </a:p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300" b="1" dirty="0">
              <a:solidFill>
                <a:srgbClr val="FF0000"/>
              </a:solidFill>
            </a:endParaRPr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F89B2-ABB0-41D1-9BB1-31C5A4A029B1}" type="slidenum">
              <a:rPr lang="en-US" altLang="en-US" smtClean="0">
                <a:latin typeface="Arial" pitchFamily="34" charset="0"/>
              </a:rPr>
              <a:pPr/>
              <a:t>7</a:t>
            </a:fld>
            <a:endParaRPr lang="en-US" alt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9350" y="703263"/>
            <a:ext cx="4657725" cy="262096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701675" y="3458784"/>
            <a:ext cx="5607050" cy="521055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1300" b="1" dirty="0">
              <a:solidFill>
                <a:srgbClr val="FF0000"/>
              </a:solidFill>
            </a:endParaRPr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F89B2-ABB0-41D1-9BB1-31C5A4A029B1}" type="slidenum">
              <a:rPr lang="en-US" altLang="en-US" smtClean="0">
                <a:latin typeface="Arial" pitchFamily="34" charset="0"/>
              </a:rPr>
              <a:pPr/>
              <a:t>8</a:t>
            </a:fld>
            <a:endParaRPr lang="en-US" alt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7BC27-D95D-4B9C-93B7-1965DB6D432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17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jm.com/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hlinkClick r:id="rId2"/>
          </p:cNvPr>
          <p:cNvSpPr/>
          <p:nvPr userDrawn="1"/>
        </p:nvSpPr>
        <p:spPr>
          <a:xfrm>
            <a:off x="786605" y="6387967"/>
            <a:ext cx="990600" cy="2923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1" descr="G:\Corporate\PJM templates and standards\new ppt templates\2012-16-9Ratio-TemplateElements-03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83"/>
          <a:stretch>
            <a:fillRect/>
          </a:stretch>
        </p:blipFill>
        <p:spPr bwMode="auto">
          <a:xfrm>
            <a:off x="0" y="6145213"/>
            <a:ext cx="1218882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0" descr="G:\Corporate\PJM templates and standards\new ppt templates\2012-16-9Ratio-TemplateElements-02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46"/>
          <a:stretch>
            <a:fillRect/>
          </a:stretch>
        </p:blipFill>
        <p:spPr bwMode="auto">
          <a:xfrm>
            <a:off x="0" y="0"/>
            <a:ext cx="1218882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0835733" y="6381750"/>
            <a:ext cx="946692" cy="29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9" tIns="60949" rIns="121899" bIns="60949">
            <a:spAutoFit/>
          </a:bodyPr>
          <a:lstStyle/>
          <a:p>
            <a:pPr algn="r"/>
            <a:r>
              <a:rPr lang="en-US" altLang="en-US" sz="1100" dirty="0">
                <a:solidFill>
                  <a:schemeClr val="bg1"/>
                </a:solidFill>
              </a:rPr>
              <a:t>PJM</a:t>
            </a:r>
            <a:r>
              <a:rPr lang="en-US" altLang="en-US" sz="1100" dirty="0">
                <a:solidFill>
                  <a:schemeClr val="bg1"/>
                </a:solidFill>
                <a:cs typeface="Arial" charset="0"/>
              </a:rPr>
              <a:t>©2017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14162" y="2130428"/>
            <a:ext cx="10360501" cy="1470025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907001" y="3810000"/>
            <a:ext cx="4367662" cy="17526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www.pjm.com</a:t>
            </a:r>
          </a:p>
        </p:txBody>
      </p:sp>
      <p:pic>
        <p:nvPicPr>
          <p:cNvPr id="8" name="Picture 2" descr="G:\Corporate\90th Anniversary Materials\2016 90th Anniversay Idenitifier\2016 90th Anniversary Bug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12" y="4343400"/>
            <a:ext cx="1728787" cy="14499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>
            <a:hlinkClick r:id="rId2"/>
          </p:cNvPr>
          <p:cNvSpPr/>
          <p:nvPr userDrawn="1"/>
        </p:nvSpPr>
        <p:spPr>
          <a:xfrm>
            <a:off x="760412" y="6381750"/>
            <a:ext cx="990600" cy="29236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714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19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www.pjm.com</a:t>
            </a:r>
          </a:p>
        </p:txBody>
      </p:sp>
    </p:spTree>
    <p:extLst>
      <p:ext uri="{BB962C8B-B14F-4D97-AF65-F5344CB8AC3E}">
        <p14:creationId xmlns:p14="http://schemas.microsoft.com/office/powerpoint/2010/main" val="1086022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www.pjm.com</a:t>
            </a:r>
          </a:p>
        </p:txBody>
      </p:sp>
    </p:spTree>
    <p:extLst>
      <p:ext uri="{BB962C8B-B14F-4D97-AF65-F5344CB8AC3E}">
        <p14:creationId xmlns:p14="http://schemas.microsoft.com/office/powerpoint/2010/main" val="1803321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143000"/>
            <a:ext cx="5383398" cy="472440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143000"/>
            <a:ext cx="5383398" cy="4724400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www.pjm.com</a:t>
            </a:r>
          </a:p>
        </p:txBody>
      </p:sp>
    </p:spTree>
    <p:extLst>
      <p:ext uri="{BB962C8B-B14F-4D97-AF65-F5344CB8AC3E}">
        <p14:creationId xmlns:p14="http://schemas.microsoft.com/office/powerpoint/2010/main" val="25005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1" y="274637"/>
            <a:ext cx="10969943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441" y="2057400"/>
            <a:ext cx="5383398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5986" y="2057400"/>
            <a:ext cx="5383398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5986" y="4191000"/>
            <a:ext cx="5383398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www.pjm.com</a:t>
            </a:r>
          </a:p>
        </p:txBody>
      </p:sp>
    </p:spTree>
    <p:extLst>
      <p:ext uri="{BB962C8B-B14F-4D97-AF65-F5344CB8AC3E}">
        <p14:creationId xmlns:p14="http://schemas.microsoft.com/office/powerpoint/2010/main" val="2160468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www.pjm.com</a:t>
            </a:r>
          </a:p>
        </p:txBody>
      </p:sp>
    </p:spTree>
    <p:extLst>
      <p:ext uri="{BB962C8B-B14F-4D97-AF65-F5344CB8AC3E}">
        <p14:creationId xmlns:p14="http://schemas.microsoft.com/office/powerpoint/2010/main" val="293068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70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hyperlink" Target="http://www.pjm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hlinkClick r:id="rId9"/>
          </p:cNvPr>
          <p:cNvSpPr/>
          <p:nvPr/>
        </p:nvSpPr>
        <p:spPr>
          <a:xfrm>
            <a:off x="760412" y="6381750"/>
            <a:ext cx="990600" cy="2923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>
            <a:hlinkClick r:id="rId9"/>
          </p:cNvPr>
          <p:cNvSpPr/>
          <p:nvPr/>
        </p:nvSpPr>
        <p:spPr>
          <a:xfrm>
            <a:off x="760412" y="6381750"/>
            <a:ext cx="990600" cy="2923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11" descr="G:\Corporate\PJM templates and standards\new ppt templates\2012-16-9Ratio-TemplateElements-03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283"/>
          <a:stretch>
            <a:fillRect/>
          </a:stretch>
        </p:blipFill>
        <p:spPr bwMode="auto">
          <a:xfrm>
            <a:off x="0" y="6145213"/>
            <a:ext cx="12188825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0" descr="G:\Corporate\PJM templates and standards\new ppt templates\2012-16-9Ratio-TemplateElements-02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87"/>
          <a:stretch>
            <a:fillRect/>
          </a:stretch>
        </p:blipFill>
        <p:spPr bwMode="auto">
          <a:xfrm>
            <a:off x="0" y="0"/>
            <a:ext cx="12188825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0"/>
            <a:ext cx="1096962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899" tIns="60949" rIns="121899" bIns="609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696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Text Box 9"/>
          <p:cNvSpPr txBox="1">
            <a:spLocks noChangeArrowheads="1"/>
          </p:cNvSpPr>
          <p:nvPr/>
        </p:nvSpPr>
        <p:spPr bwMode="auto">
          <a:xfrm>
            <a:off x="10835733" y="6381750"/>
            <a:ext cx="946692" cy="29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9" tIns="60949" rIns="121899" bIns="60949">
            <a:spAutoFit/>
          </a:bodyPr>
          <a:lstStyle/>
          <a:p>
            <a:pPr algn="r"/>
            <a:r>
              <a:rPr lang="en-US" altLang="en-US" sz="1100" dirty="0">
                <a:solidFill>
                  <a:schemeClr val="bg1"/>
                </a:solidFill>
              </a:rPr>
              <a:t>PJM</a:t>
            </a:r>
            <a:r>
              <a:rPr lang="en-US" altLang="en-US" sz="1100" dirty="0">
                <a:solidFill>
                  <a:schemeClr val="bg1"/>
                </a:solidFill>
                <a:cs typeface="Arial" charset="0"/>
              </a:rPr>
              <a:t>©2017</a:t>
            </a:r>
          </a:p>
        </p:txBody>
      </p:sp>
      <p:sp>
        <p:nvSpPr>
          <p:cNvPr id="1031" name="Text Box 10"/>
          <p:cNvSpPr txBox="1">
            <a:spLocks noChangeArrowheads="1"/>
          </p:cNvSpPr>
          <p:nvPr/>
        </p:nvSpPr>
        <p:spPr bwMode="auto">
          <a:xfrm>
            <a:off x="5891213" y="6381750"/>
            <a:ext cx="45085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1899" tIns="60949" rIns="121899" bIns="60949">
            <a:spAutoFit/>
          </a:bodyPr>
          <a:lstStyle/>
          <a:p>
            <a:fld id="{D0A9EF66-B759-4028-8EC0-388D1F2AD705}" type="slidenum">
              <a:rPr lang="en-US" altLang="en-US" sz="1300">
                <a:solidFill>
                  <a:schemeClr val="bg1"/>
                </a:solidFill>
              </a:rPr>
              <a:pPr/>
              <a:t>‹#›</a:t>
            </a:fld>
            <a:endParaRPr lang="en-US" altLang="en-US" sz="1300">
              <a:solidFill>
                <a:schemeClr val="bg1"/>
              </a:solidFill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1200" y="6381750"/>
            <a:ext cx="38592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>
            <a:lvl1pPr algn="l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www.pjm.com</a:t>
            </a:r>
          </a:p>
        </p:txBody>
      </p:sp>
      <p:sp>
        <p:nvSpPr>
          <p:cNvPr id="3" name="Rounded Rectangle 2">
            <a:hlinkClick r:id="rId9"/>
          </p:cNvPr>
          <p:cNvSpPr/>
          <p:nvPr/>
        </p:nvSpPr>
        <p:spPr>
          <a:xfrm>
            <a:off x="760412" y="6381750"/>
            <a:ext cx="990600" cy="29236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32" r:id="rId1"/>
    <p:sldLayoutId id="2147485828" r:id="rId2"/>
    <p:sldLayoutId id="2147485829" r:id="rId3"/>
    <p:sldLayoutId id="2147485830" r:id="rId4"/>
    <p:sldLayoutId id="2147485831" r:id="rId5"/>
    <p:sldLayoutId id="2147485833" r:id="rId6"/>
    <p:sldLayoutId id="2147485834" r:id="rId7"/>
  </p:sldLayoutIdLst>
  <p:hf sldNum="0" hdr="0" dt="0"/>
  <p:txStyles>
    <p:titleStyle>
      <a:lvl1pPr algn="r" rtl="0" eaLnBrk="1" fontAlgn="base" hangingPunct="1">
        <a:spcBef>
          <a:spcPct val="0"/>
        </a:spcBef>
        <a:spcAft>
          <a:spcPct val="0"/>
        </a:spcAft>
        <a:defRPr lang="en-US" altLang="en-US" sz="2800" dirty="0">
          <a:solidFill>
            <a:srgbClr val="454545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454545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454545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454545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800">
          <a:solidFill>
            <a:srgbClr val="454545"/>
          </a:solidFill>
          <a:latin typeface="Arial" charset="0"/>
        </a:defRPr>
      </a:lvl5pPr>
      <a:lvl6pPr marL="609493" algn="r" rtl="0" eaLnBrk="1" fontAlgn="base" hangingPunct="1">
        <a:spcBef>
          <a:spcPct val="0"/>
        </a:spcBef>
        <a:spcAft>
          <a:spcPct val="0"/>
        </a:spcAft>
        <a:defRPr sz="3700">
          <a:solidFill>
            <a:srgbClr val="454545"/>
          </a:solidFill>
          <a:latin typeface="Arial" charset="0"/>
        </a:defRPr>
      </a:lvl6pPr>
      <a:lvl7pPr marL="1218987" algn="r" rtl="0" eaLnBrk="1" fontAlgn="base" hangingPunct="1">
        <a:spcBef>
          <a:spcPct val="0"/>
        </a:spcBef>
        <a:spcAft>
          <a:spcPct val="0"/>
        </a:spcAft>
        <a:defRPr sz="3700">
          <a:solidFill>
            <a:srgbClr val="454545"/>
          </a:solidFill>
          <a:latin typeface="Arial" charset="0"/>
        </a:defRPr>
      </a:lvl7pPr>
      <a:lvl8pPr marL="1828480" algn="r" rtl="0" eaLnBrk="1" fontAlgn="base" hangingPunct="1">
        <a:spcBef>
          <a:spcPct val="0"/>
        </a:spcBef>
        <a:spcAft>
          <a:spcPct val="0"/>
        </a:spcAft>
        <a:defRPr sz="3700">
          <a:solidFill>
            <a:srgbClr val="454545"/>
          </a:solidFill>
          <a:latin typeface="Arial" charset="0"/>
        </a:defRPr>
      </a:lvl8pPr>
      <a:lvl9pPr marL="2437973" algn="r" rtl="0" eaLnBrk="1" fontAlgn="base" hangingPunct="1">
        <a:spcBef>
          <a:spcPct val="0"/>
        </a:spcBef>
        <a:spcAft>
          <a:spcPct val="0"/>
        </a:spcAft>
        <a:defRPr sz="3700">
          <a:solidFill>
            <a:srgbClr val="454545"/>
          </a:solidFill>
          <a:latin typeface="Arial" charset="0"/>
        </a:defRPr>
      </a:lvl9pPr>
    </p:titleStyle>
    <p:bodyStyle>
      <a:lvl1pPr marL="455613" indent="-455613" algn="l" rtl="0" eaLnBrk="1" fontAlgn="base" hangingPunct="1">
        <a:spcBef>
          <a:spcPct val="20000"/>
        </a:spcBef>
        <a:spcAft>
          <a:spcPct val="0"/>
        </a:spcAft>
        <a:buChar char="•"/>
        <a:defRPr lang="en-US" altLang="en-US" sz="2800" dirty="0">
          <a:solidFill>
            <a:schemeClr val="tx1"/>
          </a:solidFill>
          <a:latin typeface="+mj-lt"/>
          <a:ea typeface="+mn-ea"/>
          <a:cs typeface="+mn-cs"/>
        </a:defRPr>
      </a:lvl1pPr>
      <a:lvl2pPr marL="989013" indent="-379413" algn="l" rtl="0" eaLnBrk="1" fontAlgn="base" hangingPunct="1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522413" indent="-303213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2132013" indent="-303213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741613" indent="-303213" algn="l" rtl="0" eaLnBrk="1" fontAlgn="base" hangingPunct="1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3352213" indent="-304747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961707" indent="-304747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4571200" indent="-304747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5180693" indent="-304747" algn="l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Cybersecurity at PJM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07001" y="3810000"/>
            <a:ext cx="4367662" cy="1752600"/>
          </a:xfrm>
        </p:spPr>
        <p:txBody>
          <a:bodyPr/>
          <a:lstStyle/>
          <a:p>
            <a:r>
              <a:rPr lang="en-US" sz="2400" dirty="0"/>
              <a:t>Jonathon Monken</a:t>
            </a:r>
          </a:p>
          <a:p>
            <a:r>
              <a:rPr lang="en-US" sz="2400" dirty="0"/>
              <a:t>Senior Director, System Resilience and Strategic Coordination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www.pjm.com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544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Threat Environment</a:t>
            </a:r>
          </a:p>
        </p:txBody>
      </p:sp>
      <p:sp>
        <p:nvSpPr>
          <p:cNvPr id="48131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solidFill>
                  <a:srgbClr val="FFFFFF"/>
                </a:solidFill>
              </a:rPr>
              <a:t>www.pjm.com</a:t>
            </a:r>
          </a:p>
        </p:txBody>
      </p:sp>
      <p:sp>
        <p:nvSpPr>
          <p:cNvPr id="48132" name="TextBox 4"/>
          <p:cNvSpPr txBox="1">
            <a:spLocks noChangeArrowheads="1"/>
          </p:cNvSpPr>
          <p:nvPr/>
        </p:nvSpPr>
        <p:spPr bwMode="auto">
          <a:xfrm>
            <a:off x="652463" y="2895600"/>
            <a:ext cx="23622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 b="1" dirty="0">
                <a:solidFill>
                  <a:srgbClr val="FF0066"/>
                </a:solidFill>
              </a:rPr>
              <a:t>Nation state threats</a:t>
            </a:r>
            <a:endParaRPr lang="en-US" altLang="en-US" sz="2400" dirty="0">
              <a:solidFill>
                <a:srgbClr val="FF0066"/>
              </a:solidFill>
            </a:endParaRPr>
          </a:p>
        </p:txBody>
      </p:sp>
      <p:sp>
        <p:nvSpPr>
          <p:cNvPr id="48133" name="TextBox 7"/>
          <p:cNvSpPr txBox="1">
            <a:spLocks noChangeArrowheads="1"/>
          </p:cNvSpPr>
          <p:nvPr/>
        </p:nvSpPr>
        <p:spPr bwMode="auto">
          <a:xfrm>
            <a:off x="9299575" y="2957513"/>
            <a:ext cx="16605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400" b="1" dirty="0">
                <a:solidFill>
                  <a:srgbClr val="013366"/>
                </a:solidFill>
              </a:rPr>
              <a:t>Insider</a:t>
            </a:r>
            <a:br>
              <a:rPr lang="en-US" altLang="en-US" sz="2400" b="1" dirty="0">
                <a:solidFill>
                  <a:srgbClr val="013366"/>
                </a:solidFill>
              </a:rPr>
            </a:br>
            <a:r>
              <a:rPr lang="en-US" altLang="en-US" sz="2400" b="1" dirty="0">
                <a:solidFill>
                  <a:srgbClr val="013366"/>
                </a:solidFill>
              </a:rPr>
              <a:t>threats</a:t>
            </a:r>
            <a:endParaRPr lang="en-US" altLang="en-US" sz="2400" dirty="0">
              <a:solidFill>
                <a:srgbClr val="01336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70450" y="2924175"/>
            <a:ext cx="2465388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n-US" sz="2400" b="1" dirty="0">
                <a:solidFill>
                  <a:srgbClr val="808080"/>
                </a:solidFill>
              </a:rPr>
              <a:t>Un-attributable threat actors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08338" y="4811713"/>
            <a:ext cx="648493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en-US" sz="2400" b="1" dirty="0">
                <a:solidFill>
                  <a:srgbClr val="FF9900"/>
                </a:solidFill>
              </a:rPr>
              <a:t>Additional man-made or natural events</a:t>
            </a:r>
            <a:endParaRPr lang="en-US" sz="2400" dirty="0">
              <a:solidFill>
                <a:srgbClr val="FF9900"/>
              </a:solidFill>
            </a:endParaRPr>
          </a:p>
        </p:txBody>
      </p:sp>
      <p:pic>
        <p:nvPicPr>
          <p:cNvPr id="4813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3" y="1450975"/>
            <a:ext cx="12858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61963" y="1235075"/>
            <a:ext cx="2743200" cy="119063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740775" y="1303338"/>
            <a:ext cx="2743200" cy="1158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870325" y="1255713"/>
            <a:ext cx="4387850" cy="115887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4814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250" y="4289425"/>
            <a:ext cx="1409700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465138" y="3998913"/>
            <a:ext cx="11063287" cy="11588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4814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3" y="1455738"/>
            <a:ext cx="199390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43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4175" y="1552575"/>
            <a:ext cx="16383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460375" y="1235075"/>
            <a:ext cx="2743200" cy="2528888"/>
          </a:xfrm>
          <a:prstGeom prst="rect">
            <a:avLst/>
          </a:prstGeom>
          <a:noFill/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79850" y="1258888"/>
            <a:ext cx="4378325" cy="2530475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723313" y="1290638"/>
            <a:ext cx="2760662" cy="25304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65138" y="3998913"/>
            <a:ext cx="11063287" cy="1847850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670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/>
              <a:t>PJM’s Five Strategic Objectives to Manage Threats</a:t>
            </a:r>
          </a:p>
        </p:txBody>
      </p:sp>
      <p:sp>
        <p:nvSpPr>
          <p:cNvPr id="49155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solidFill>
                  <a:srgbClr val="FFFFFF"/>
                </a:solidFill>
              </a:rPr>
              <a:t>www.pjm.com</a:t>
            </a:r>
          </a:p>
        </p:txBody>
      </p:sp>
      <p:sp>
        <p:nvSpPr>
          <p:cNvPr id="49156" name="TextBox 4"/>
          <p:cNvSpPr txBox="1">
            <a:spLocks noChangeArrowheads="1"/>
          </p:cNvSpPr>
          <p:nvPr/>
        </p:nvSpPr>
        <p:spPr bwMode="auto">
          <a:xfrm>
            <a:off x="11580813" y="57912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altLang="en-US" dirty="0">
              <a:solidFill>
                <a:prstClr val="black"/>
              </a:solidFill>
            </a:endParaRPr>
          </a:p>
        </p:txBody>
      </p:sp>
      <p:pic>
        <p:nvPicPr>
          <p:cNvPr id="4915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2144713"/>
            <a:ext cx="890588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475" y="3140075"/>
            <a:ext cx="88900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9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8" y="4173538"/>
            <a:ext cx="889000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0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5187950"/>
            <a:ext cx="889000" cy="87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22425" y="1060450"/>
            <a:ext cx="241935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FF9900"/>
                </a:solidFill>
              </a:rPr>
              <a:t>Risk Management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646238" y="2316163"/>
            <a:ext cx="2419350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FF9900"/>
                </a:solidFill>
              </a:rPr>
              <a:t>Defense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620838" y="3332163"/>
            <a:ext cx="24193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FF9900"/>
                </a:solidFill>
              </a:rPr>
              <a:t>Response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646238" y="4348163"/>
            <a:ext cx="2419350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FF9900"/>
                </a:solidFill>
              </a:rPr>
              <a:t>Education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646238" y="5394325"/>
            <a:ext cx="2419350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FF9900"/>
                </a:solidFill>
              </a:rPr>
              <a:t>Partnership</a:t>
            </a:r>
          </a:p>
        </p:txBody>
      </p:sp>
      <p:pic>
        <p:nvPicPr>
          <p:cNvPr id="4916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908050"/>
            <a:ext cx="6310312" cy="507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67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1130300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2021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panose="020B0606020202030204" pitchFamily="34" charset="0"/>
              </a:rPr>
              <a:t>Defense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www.pjm.com</a:t>
            </a:r>
          </a:p>
        </p:txBody>
      </p:sp>
      <p:sp>
        <p:nvSpPr>
          <p:cNvPr id="11" name="Freeform 10"/>
          <p:cNvSpPr/>
          <p:nvPr/>
        </p:nvSpPr>
        <p:spPr bwMode="auto">
          <a:xfrm>
            <a:off x="5119687" y="1371600"/>
            <a:ext cx="2317750" cy="1360488"/>
          </a:xfrm>
          <a:custGeom>
            <a:avLst/>
            <a:gdLst>
              <a:gd name="connsiteX0" fmla="*/ 0 w 2050712"/>
              <a:gd name="connsiteY0" fmla="*/ 680193 h 1360386"/>
              <a:gd name="connsiteX1" fmla="*/ 388662 w 2050712"/>
              <a:gd name="connsiteY1" fmla="*/ 0 h 1360386"/>
              <a:gd name="connsiteX2" fmla="*/ 1662050 w 2050712"/>
              <a:gd name="connsiteY2" fmla="*/ 0 h 1360386"/>
              <a:gd name="connsiteX3" fmla="*/ 2050712 w 2050712"/>
              <a:gd name="connsiteY3" fmla="*/ 680193 h 1360386"/>
              <a:gd name="connsiteX4" fmla="*/ 1662050 w 2050712"/>
              <a:gd name="connsiteY4" fmla="*/ 1360386 h 1360386"/>
              <a:gd name="connsiteX5" fmla="*/ 388662 w 2050712"/>
              <a:gd name="connsiteY5" fmla="*/ 1360386 h 1360386"/>
              <a:gd name="connsiteX6" fmla="*/ 0 w 2050712"/>
              <a:gd name="connsiteY6" fmla="*/ 680193 h 1360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50712" h="1360386">
                <a:moveTo>
                  <a:pt x="0" y="680193"/>
                </a:moveTo>
                <a:lnTo>
                  <a:pt x="388662" y="0"/>
                </a:lnTo>
                <a:lnTo>
                  <a:pt x="1662050" y="0"/>
                </a:lnTo>
                <a:lnTo>
                  <a:pt x="2050712" y="680193"/>
                </a:lnTo>
                <a:lnTo>
                  <a:pt x="1662050" y="1360386"/>
                </a:lnTo>
                <a:lnTo>
                  <a:pt x="388662" y="1360386"/>
                </a:lnTo>
                <a:lnTo>
                  <a:pt x="0" y="680193"/>
                </a:lnTo>
                <a:close/>
              </a:path>
            </a:pathLst>
          </a:custGeom>
          <a:solidFill>
            <a:srgbClr val="FF3399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23307" tIns="222168" rIns="323307" bIns="222168" spcCol="1270" anchor="ctr"/>
          <a:lstStyle/>
          <a:p>
            <a:pPr algn="ctr" defTabSz="800100">
              <a:spcAft>
                <a:spcPts val="0"/>
              </a:spcAft>
              <a:defRPr/>
            </a:pPr>
            <a:r>
              <a:rPr lang="en-US" sz="2000" dirty="0"/>
              <a:t>Information Sharing</a:t>
            </a:r>
          </a:p>
        </p:txBody>
      </p:sp>
      <p:sp>
        <p:nvSpPr>
          <p:cNvPr id="12" name="Freeform 11"/>
          <p:cNvSpPr/>
          <p:nvPr/>
        </p:nvSpPr>
        <p:spPr bwMode="auto">
          <a:xfrm>
            <a:off x="5105399" y="2805113"/>
            <a:ext cx="2317750" cy="1360487"/>
          </a:xfrm>
          <a:custGeom>
            <a:avLst/>
            <a:gdLst>
              <a:gd name="connsiteX0" fmla="*/ 0 w 2050712"/>
              <a:gd name="connsiteY0" fmla="*/ 680193 h 1360386"/>
              <a:gd name="connsiteX1" fmla="*/ 388662 w 2050712"/>
              <a:gd name="connsiteY1" fmla="*/ 0 h 1360386"/>
              <a:gd name="connsiteX2" fmla="*/ 1662050 w 2050712"/>
              <a:gd name="connsiteY2" fmla="*/ 0 h 1360386"/>
              <a:gd name="connsiteX3" fmla="*/ 2050712 w 2050712"/>
              <a:gd name="connsiteY3" fmla="*/ 680193 h 1360386"/>
              <a:gd name="connsiteX4" fmla="*/ 1662050 w 2050712"/>
              <a:gd name="connsiteY4" fmla="*/ 1360386 h 1360386"/>
              <a:gd name="connsiteX5" fmla="*/ 388662 w 2050712"/>
              <a:gd name="connsiteY5" fmla="*/ 1360386 h 1360386"/>
              <a:gd name="connsiteX6" fmla="*/ 0 w 2050712"/>
              <a:gd name="connsiteY6" fmla="*/ 680193 h 1360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50712" h="1360386">
                <a:moveTo>
                  <a:pt x="0" y="680193"/>
                </a:moveTo>
                <a:lnTo>
                  <a:pt x="388662" y="0"/>
                </a:lnTo>
                <a:lnTo>
                  <a:pt x="1662050" y="0"/>
                </a:lnTo>
                <a:lnTo>
                  <a:pt x="2050712" y="680193"/>
                </a:lnTo>
                <a:lnTo>
                  <a:pt x="1662050" y="1360386"/>
                </a:lnTo>
                <a:lnTo>
                  <a:pt x="388662" y="1360386"/>
                </a:lnTo>
                <a:lnTo>
                  <a:pt x="0" y="680193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23307" tIns="222168" rIns="323307" bIns="222168" spcCol="1270" anchor="ctr"/>
          <a:lstStyle/>
          <a:p>
            <a:pPr algn="ctr" defTabSz="533400">
              <a:spcAft>
                <a:spcPts val="0"/>
              </a:spcAft>
              <a:defRPr/>
            </a:pPr>
            <a:r>
              <a:rPr lang="en-US" sz="2000" b="1" dirty="0"/>
              <a:t>Defense</a:t>
            </a:r>
          </a:p>
        </p:txBody>
      </p:sp>
      <p:sp>
        <p:nvSpPr>
          <p:cNvPr id="13" name="Freeform 12"/>
          <p:cNvSpPr/>
          <p:nvPr/>
        </p:nvSpPr>
        <p:spPr bwMode="auto">
          <a:xfrm>
            <a:off x="3184524" y="2111375"/>
            <a:ext cx="2317750" cy="1360488"/>
          </a:xfrm>
          <a:custGeom>
            <a:avLst/>
            <a:gdLst>
              <a:gd name="connsiteX0" fmla="*/ 0 w 2050712"/>
              <a:gd name="connsiteY0" fmla="*/ 680193 h 1360386"/>
              <a:gd name="connsiteX1" fmla="*/ 388662 w 2050712"/>
              <a:gd name="connsiteY1" fmla="*/ 0 h 1360386"/>
              <a:gd name="connsiteX2" fmla="*/ 1662050 w 2050712"/>
              <a:gd name="connsiteY2" fmla="*/ 0 h 1360386"/>
              <a:gd name="connsiteX3" fmla="*/ 2050712 w 2050712"/>
              <a:gd name="connsiteY3" fmla="*/ 680193 h 1360386"/>
              <a:gd name="connsiteX4" fmla="*/ 1662050 w 2050712"/>
              <a:gd name="connsiteY4" fmla="*/ 1360386 h 1360386"/>
              <a:gd name="connsiteX5" fmla="*/ 388662 w 2050712"/>
              <a:gd name="connsiteY5" fmla="*/ 1360386 h 1360386"/>
              <a:gd name="connsiteX6" fmla="*/ 0 w 2050712"/>
              <a:gd name="connsiteY6" fmla="*/ 680193 h 1360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50712" h="1360386">
                <a:moveTo>
                  <a:pt x="0" y="680193"/>
                </a:moveTo>
                <a:lnTo>
                  <a:pt x="388662" y="0"/>
                </a:lnTo>
                <a:lnTo>
                  <a:pt x="1662050" y="0"/>
                </a:lnTo>
                <a:lnTo>
                  <a:pt x="2050712" y="680193"/>
                </a:lnTo>
                <a:lnTo>
                  <a:pt x="1662050" y="1360386"/>
                </a:lnTo>
                <a:lnTo>
                  <a:pt x="388662" y="1360386"/>
                </a:lnTo>
                <a:lnTo>
                  <a:pt x="0" y="680193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23307" tIns="222168" rIns="323307" bIns="222168" spcCol="1270" anchor="ctr"/>
          <a:lstStyle/>
          <a:p>
            <a:pPr algn="ctr" defTabSz="800100">
              <a:spcAft>
                <a:spcPts val="0"/>
              </a:spcAft>
              <a:defRPr/>
            </a:pPr>
            <a:r>
              <a:rPr lang="en-US" sz="2000" dirty="0"/>
              <a:t>Data Management</a:t>
            </a:r>
          </a:p>
        </p:txBody>
      </p:sp>
      <p:sp>
        <p:nvSpPr>
          <p:cNvPr id="14" name="Freeform 13"/>
          <p:cNvSpPr/>
          <p:nvPr/>
        </p:nvSpPr>
        <p:spPr bwMode="auto">
          <a:xfrm>
            <a:off x="7032624" y="2082800"/>
            <a:ext cx="2317750" cy="1360488"/>
          </a:xfrm>
          <a:custGeom>
            <a:avLst/>
            <a:gdLst>
              <a:gd name="connsiteX0" fmla="*/ 0 w 2050712"/>
              <a:gd name="connsiteY0" fmla="*/ 680193 h 1360386"/>
              <a:gd name="connsiteX1" fmla="*/ 388662 w 2050712"/>
              <a:gd name="connsiteY1" fmla="*/ 0 h 1360386"/>
              <a:gd name="connsiteX2" fmla="*/ 1662050 w 2050712"/>
              <a:gd name="connsiteY2" fmla="*/ 0 h 1360386"/>
              <a:gd name="connsiteX3" fmla="*/ 2050712 w 2050712"/>
              <a:gd name="connsiteY3" fmla="*/ 680193 h 1360386"/>
              <a:gd name="connsiteX4" fmla="*/ 1662050 w 2050712"/>
              <a:gd name="connsiteY4" fmla="*/ 1360386 h 1360386"/>
              <a:gd name="connsiteX5" fmla="*/ 388662 w 2050712"/>
              <a:gd name="connsiteY5" fmla="*/ 1360386 h 1360386"/>
              <a:gd name="connsiteX6" fmla="*/ 0 w 2050712"/>
              <a:gd name="connsiteY6" fmla="*/ 680193 h 1360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50712" h="1360386">
                <a:moveTo>
                  <a:pt x="0" y="680193"/>
                </a:moveTo>
                <a:lnTo>
                  <a:pt x="388662" y="0"/>
                </a:lnTo>
                <a:lnTo>
                  <a:pt x="1662050" y="0"/>
                </a:lnTo>
                <a:lnTo>
                  <a:pt x="2050712" y="680193"/>
                </a:lnTo>
                <a:lnTo>
                  <a:pt x="1662050" y="1360386"/>
                </a:lnTo>
                <a:lnTo>
                  <a:pt x="388662" y="1360386"/>
                </a:lnTo>
                <a:lnTo>
                  <a:pt x="0" y="680193"/>
                </a:lnTo>
                <a:close/>
              </a:path>
            </a:pathLst>
          </a:custGeom>
          <a:solidFill>
            <a:schemeClr val="accent3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23307" tIns="222168" rIns="323307" bIns="222168" spcCol="1270" anchor="ctr"/>
          <a:lstStyle/>
          <a:p>
            <a:pPr algn="ctr" defTabSz="800100">
              <a:spcAft>
                <a:spcPts val="0"/>
              </a:spcAft>
              <a:defRPr/>
            </a:pPr>
            <a:r>
              <a:rPr lang="en-US" sz="2000" dirty="0"/>
              <a:t>Vulnerability Management</a:t>
            </a:r>
          </a:p>
        </p:txBody>
      </p:sp>
      <p:sp>
        <p:nvSpPr>
          <p:cNvPr id="15" name="Freeform 14"/>
          <p:cNvSpPr/>
          <p:nvPr/>
        </p:nvSpPr>
        <p:spPr bwMode="auto">
          <a:xfrm>
            <a:off x="3190874" y="3524250"/>
            <a:ext cx="2317750" cy="1360488"/>
          </a:xfrm>
          <a:custGeom>
            <a:avLst/>
            <a:gdLst>
              <a:gd name="connsiteX0" fmla="*/ 0 w 2050712"/>
              <a:gd name="connsiteY0" fmla="*/ 680193 h 1360386"/>
              <a:gd name="connsiteX1" fmla="*/ 388662 w 2050712"/>
              <a:gd name="connsiteY1" fmla="*/ 0 h 1360386"/>
              <a:gd name="connsiteX2" fmla="*/ 1662050 w 2050712"/>
              <a:gd name="connsiteY2" fmla="*/ 0 h 1360386"/>
              <a:gd name="connsiteX3" fmla="*/ 2050712 w 2050712"/>
              <a:gd name="connsiteY3" fmla="*/ 680193 h 1360386"/>
              <a:gd name="connsiteX4" fmla="*/ 1662050 w 2050712"/>
              <a:gd name="connsiteY4" fmla="*/ 1360386 h 1360386"/>
              <a:gd name="connsiteX5" fmla="*/ 388662 w 2050712"/>
              <a:gd name="connsiteY5" fmla="*/ 1360386 h 1360386"/>
              <a:gd name="connsiteX6" fmla="*/ 0 w 2050712"/>
              <a:gd name="connsiteY6" fmla="*/ 680193 h 1360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50712" h="1360386">
                <a:moveTo>
                  <a:pt x="0" y="680193"/>
                </a:moveTo>
                <a:lnTo>
                  <a:pt x="388662" y="0"/>
                </a:lnTo>
                <a:lnTo>
                  <a:pt x="1662050" y="0"/>
                </a:lnTo>
                <a:lnTo>
                  <a:pt x="2050712" y="680193"/>
                </a:lnTo>
                <a:lnTo>
                  <a:pt x="1662050" y="1360386"/>
                </a:lnTo>
                <a:lnTo>
                  <a:pt x="388662" y="1360386"/>
                </a:lnTo>
                <a:lnTo>
                  <a:pt x="0" y="680193"/>
                </a:lnTo>
                <a:close/>
              </a:path>
            </a:pathLst>
          </a:custGeom>
          <a:solidFill>
            <a:srgbClr val="0070C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23307" tIns="222168" rIns="323307" bIns="222168" spcCol="1270" anchor="ctr"/>
          <a:lstStyle/>
          <a:p>
            <a:pPr algn="ctr" defTabSz="800100">
              <a:spcAft>
                <a:spcPts val="0"/>
              </a:spcAft>
              <a:defRPr/>
            </a:pPr>
            <a:r>
              <a:rPr lang="en-US" sz="2000" dirty="0"/>
              <a:t>Predictive Analytics</a:t>
            </a:r>
          </a:p>
        </p:txBody>
      </p:sp>
      <p:sp>
        <p:nvSpPr>
          <p:cNvPr id="16" name="Freeform 15"/>
          <p:cNvSpPr/>
          <p:nvPr/>
        </p:nvSpPr>
        <p:spPr bwMode="auto">
          <a:xfrm>
            <a:off x="7053262" y="3495675"/>
            <a:ext cx="2317750" cy="1360488"/>
          </a:xfrm>
          <a:custGeom>
            <a:avLst/>
            <a:gdLst>
              <a:gd name="connsiteX0" fmla="*/ 0 w 2050712"/>
              <a:gd name="connsiteY0" fmla="*/ 680193 h 1360386"/>
              <a:gd name="connsiteX1" fmla="*/ 388662 w 2050712"/>
              <a:gd name="connsiteY1" fmla="*/ 0 h 1360386"/>
              <a:gd name="connsiteX2" fmla="*/ 1662050 w 2050712"/>
              <a:gd name="connsiteY2" fmla="*/ 0 h 1360386"/>
              <a:gd name="connsiteX3" fmla="*/ 2050712 w 2050712"/>
              <a:gd name="connsiteY3" fmla="*/ 680193 h 1360386"/>
              <a:gd name="connsiteX4" fmla="*/ 1662050 w 2050712"/>
              <a:gd name="connsiteY4" fmla="*/ 1360386 h 1360386"/>
              <a:gd name="connsiteX5" fmla="*/ 388662 w 2050712"/>
              <a:gd name="connsiteY5" fmla="*/ 1360386 h 1360386"/>
              <a:gd name="connsiteX6" fmla="*/ 0 w 2050712"/>
              <a:gd name="connsiteY6" fmla="*/ 680193 h 1360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50712" h="1360386">
                <a:moveTo>
                  <a:pt x="0" y="680193"/>
                </a:moveTo>
                <a:lnTo>
                  <a:pt x="388662" y="0"/>
                </a:lnTo>
                <a:lnTo>
                  <a:pt x="1662050" y="0"/>
                </a:lnTo>
                <a:lnTo>
                  <a:pt x="2050712" y="680193"/>
                </a:lnTo>
                <a:lnTo>
                  <a:pt x="1662050" y="1360386"/>
                </a:lnTo>
                <a:lnTo>
                  <a:pt x="388662" y="1360386"/>
                </a:lnTo>
                <a:lnTo>
                  <a:pt x="0" y="680193"/>
                </a:lnTo>
                <a:close/>
              </a:path>
            </a:pathLst>
          </a:custGeom>
          <a:solidFill>
            <a:schemeClr val="accent4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23307" tIns="222168" rIns="323307" bIns="222168" spcCol="1270" anchor="ctr"/>
          <a:lstStyle/>
          <a:p>
            <a:pPr algn="ctr" defTabSz="800100">
              <a:spcAft>
                <a:spcPts val="0"/>
              </a:spcAft>
              <a:defRPr/>
            </a:pPr>
            <a:r>
              <a:rPr lang="en-US" sz="2000" dirty="0"/>
              <a:t>Impact Analysis</a:t>
            </a:r>
          </a:p>
        </p:txBody>
      </p:sp>
      <p:sp>
        <p:nvSpPr>
          <p:cNvPr id="17" name="Freeform 16"/>
          <p:cNvSpPr/>
          <p:nvPr/>
        </p:nvSpPr>
        <p:spPr bwMode="auto">
          <a:xfrm>
            <a:off x="5138737" y="4240213"/>
            <a:ext cx="2317750" cy="1360487"/>
          </a:xfrm>
          <a:custGeom>
            <a:avLst/>
            <a:gdLst>
              <a:gd name="connsiteX0" fmla="*/ 0 w 2050712"/>
              <a:gd name="connsiteY0" fmla="*/ 680193 h 1360386"/>
              <a:gd name="connsiteX1" fmla="*/ 388662 w 2050712"/>
              <a:gd name="connsiteY1" fmla="*/ 0 h 1360386"/>
              <a:gd name="connsiteX2" fmla="*/ 1662050 w 2050712"/>
              <a:gd name="connsiteY2" fmla="*/ 0 h 1360386"/>
              <a:gd name="connsiteX3" fmla="*/ 2050712 w 2050712"/>
              <a:gd name="connsiteY3" fmla="*/ 680193 h 1360386"/>
              <a:gd name="connsiteX4" fmla="*/ 1662050 w 2050712"/>
              <a:gd name="connsiteY4" fmla="*/ 1360386 h 1360386"/>
              <a:gd name="connsiteX5" fmla="*/ 388662 w 2050712"/>
              <a:gd name="connsiteY5" fmla="*/ 1360386 h 1360386"/>
              <a:gd name="connsiteX6" fmla="*/ 0 w 2050712"/>
              <a:gd name="connsiteY6" fmla="*/ 680193 h 1360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50712" h="1360386">
                <a:moveTo>
                  <a:pt x="0" y="680193"/>
                </a:moveTo>
                <a:lnTo>
                  <a:pt x="388662" y="0"/>
                </a:lnTo>
                <a:lnTo>
                  <a:pt x="1662050" y="0"/>
                </a:lnTo>
                <a:lnTo>
                  <a:pt x="2050712" y="680193"/>
                </a:lnTo>
                <a:lnTo>
                  <a:pt x="1662050" y="1360386"/>
                </a:lnTo>
                <a:lnTo>
                  <a:pt x="388662" y="1360386"/>
                </a:lnTo>
                <a:lnTo>
                  <a:pt x="0" y="680193"/>
                </a:lnTo>
                <a:close/>
              </a:path>
            </a:pathLst>
          </a:custGeom>
          <a:solidFill>
            <a:schemeClr val="accent5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323307" tIns="222168" rIns="323307" bIns="222168" spcCol="1270" anchor="ctr"/>
          <a:lstStyle/>
          <a:p>
            <a:pPr algn="ctr" defTabSz="800100">
              <a:spcAft>
                <a:spcPts val="0"/>
              </a:spcAft>
              <a:defRPr/>
            </a:pPr>
            <a:r>
              <a:rPr lang="en-US" sz="2000" dirty="0"/>
              <a:t>Technology Lifecycle</a:t>
            </a:r>
          </a:p>
        </p:txBody>
      </p:sp>
    </p:spTree>
    <p:extLst>
      <p:ext uri="{BB962C8B-B14F-4D97-AF65-F5344CB8AC3E}">
        <p14:creationId xmlns:p14="http://schemas.microsoft.com/office/powerpoint/2010/main" val="1660379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www.pjm.com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38" y="890587"/>
            <a:ext cx="11918950" cy="497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5628" y="3946386"/>
            <a:ext cx="243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 Narrow" panose="020B0606020202030204" pitchFamily="34" charset="0"/>
              </a:rPr>
              <a:t>Reconnaissance activity</a:t>
            </a:r>
            <a:br>
              <a:rPr lang="en-US" dirty="0">
                <a:latin typeface="Arial Narrow" panose="020B0606020202030204" pitchFamily="34" charset="0"/>
              </a:rPr>
            </a:br>
            <a:r>
              <a:rPr lang="en-US" dirty="0">
                <a:latin typeface="Arial Narrow" panose="020B0606020202030204" pitchFamily="34" charset="0"/>
              </a:rPr>
              <a:t>to discover characteristics </a:t>
            </a:r>
            <a:br>
              <a:rPr lang="en-US" dirty="0">
                <a:latin typeface="Arial Narrow" panose="020B0606020202030204" pitchFamily="34" charset="0"/>
              </a:rPr>
            </a:br>
            <a:r>
              <a:rPr lang="en-US" dirty="0">
                <a:latin typeface="Arial Narrow" panose="020B0606020202030204" pitchFamily="34" charset="0"/>
              </a:rPr>
              <a:t>of PJM systems and personnel with a goal of </a:t>
            </a:r>
            <a:r>
              <a:rPr lang="en-US" dirty="0" err="1">
                <a:latin typeface="Arial Narrow" panose="020B0606020202030204" pitchFamily="34" charset="0"/>
              </a:rPr>
              <a:t>weaponizing</a:t>
            </a:r>
            <a:r>
              <a:rPr lang="en-US" dirty="0">
                <a:latin typeface="Arial Narrow" panose="020B0606020202030204" pitchFamily="34" charset="0"/>
              </a:rPr>
              <a:t> malware or a customized cyberattack.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36812" y="814696"/>
            <a:ext cx="2209800" cy="203132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dirty="0">
                <a:latin typeface="Arial Narrow" panose="020B0606020202030204" pitchFamily="34" charset="0"/>
              </a:rPr>
              <a:t>The delivery of a weaponized package. This may be via a phishing email, a compromised website (watering hole attack), or a USB stick.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65588" y="3946386"/>
            <a:ext cx="2286000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dirty="0">
                <a:latin typeface="Arial Narrow" panose="020B0606020202030204" pitchFamily="34" charset="0"/>
              </a:rPr>
              <a:t>Running the weaponized package to take temporary control of a computer system by taking advantage of a vulnerability.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42012" y="1368693"/>
            <a:ext cx="2057400" cy="147732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dirty="0">
                <a:latin typeface="Arial Narrow" panose="020B0606020202030204" pitchFamily="34" charset="0"/>
              </a:rPr>
              <a:t>Installing an attack toolkit on the exploited system in order to gain persistent access to the system.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80324" y="3946386"/>
            <a:ext cx="2057400" cy="147732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dirty="0">
                <a:latin typeface="Arial Narrow" panose="020B0606020202030204" pitchFamily="34" charset="0"/>
              </a:rPr>
              <a:t>Connecting to a command and control server to pick up instructions or additional attack tools.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94812" y="1325829"/>
            <a:ext cx="2057400" cy="1477328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dirty="0">
                <a:latin typeface="Arial Narrow" panose="020B0606020202030204" pitchFamily="34" charset="0"/>
              </a:rPr>
              <a:t>Completing the original mission of the attack. Includes data exfiltration, denial of service and sabotage.</a:t>
            </a: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08012" y="152400"/>
            <a:ext cx="10969625" cy="639763"/>
          </a:xfrm>
        </p:spPr>
        <p:txBody>
          <a:bodyPr/>
          <a:lstStyle/>
          <a:p>
            <a:r>
              <a:rPr lang="en-US" dirty="0"/>
              <a:t>Phases of the Cyber Kill Chain</a:t>
            </a:r>
            <a:r>
              <a:rPr lang="en-US" baseline="30000" dirty="0"/>
              <a:t>®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0812" y="5918284"/>
            <a:ext cx="488146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latin typeface="Arial Narrow" panose="020B0606020202030204" pitchFamily="34" charset="0"/>
              </a:rPr>
              <a:t>Cyber Kill Chain is a registered trademark of Lockheed-Martin (</a:t>
            </a:r>
            <a:r>
              <a:rPr lang="en-US" sz="1050" dirty="0" err="1">
                <a:latin typeface="Arial Narrow" panose="020B0606020202030204" pitchFamily="34" charset="0"/>
              </a:rPr>
              <a:t>Weaponization</a:t>
            </a:r>
            <a:r>
              <a:rPr lang="en-US" sz="1050" dirty="0">
                <a:latin typeface="Arial Narrow" panose="020B0606020202030204" pitchFamily="34" charset="0"/>
              </a:rPr>
              <a:t> phase excluded).</a:t>
            </a:r>
          </a:p>
        </p:txBody>
      </p:sp>
    </p:spTree>
    <p:extLst>
      <p:ext uri="{BB962C8B-B14F-4D97-AF65-F5344CB8AC3E}">
        <p14:creationId xmlns:p14="http://schemas.microsoft.com/office/powerpoint/2010/main" val="995780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8018932" y="1860248"/>
            <a:ext cx="2743200" cy="1143000"/>
          </a:xfrm>
          <a:prstGeom prst="roundRect">
            <a:avLst>
              <a:gd name="adj" fmla="val 7436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900"/>
              </a:lnSpc>
              <a:defRPr/>
            </a:pPr>
            <a:r>
              <a:rPr lang="en-US" sz="2800" b="1" dirty="0">
                <a:solidFill>
                  <a:schemeClr val="bg1"/>
                </a:solidFill>
                <a:latin typeface="Arial Narrow" panose="020B0506020202030204" pitchFamily="34" charset="0"/>
              </a:rPr>
              <a:t>Situational Awareness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7961131" y="4343399"/>
            <a:ext cx="2743200" cy="1143000"/>
          </a:xfrm>
          <a:prstGeom prst="roundRect">
            <a:avLst>
              <a:gd name="adj" fmla="val 7436"/>
            </a:avLst>
          </a:prstGeom>
          <a:solidFill>
            <a:srgbClr val="FF006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900"/>
              </a:lnSpc>
              <a:defRPr/>
            </a:pPr>
            <a:r>
              <a:rPr lang="en-US" sz="2800" b="1" dirty="0">
                <a:solidFill>
                  <a:schemeClr val="bg1"/>
                </a:solidFill>
                <a:latin typeface="Arial Narrow" panose="020B0506020202030204" pitchFamily="34" charset="0"/>
              </a:rPr>
              <a:t>Commercial Sources</a:t>
            </a:r>
          </a:p>
        </p:txBody>
      </p:sp>
      <p:sp>
        <p:nvSpPr>
          <p:cNvPr id="696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dirty="0">
                <a:latin typeface="Arial Narrow" pitchFamily="34" charset="0"/>
              </a:rPr>
              <a:t>Response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1611567" y="4343400"/>
            <a:ext cx="2743200" cy="1143000"/>
          </a:xfrm>
          <a:prstGeom prst="roundRect">
            <a:avLst>
              <a:gd name="adj" fmla="val 7436"/>
            </a:avLst>
          </a:prstGeom>
          <a:solidFill>
            <a:srgbClr val="0070C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900"/>
              </a:lnSpc>
              <a:defRPr/>
            </a:pPr>
            <a:r>
              <a:rPr lang="en-US" sz="2800" b="1" dirty="0">
                <a:solidFill>
                  <a:schemeClr val="bg1"/>
                </a:solidFill>
                <a:latin typeface="Arial Narrow" panose="020B0506020202030204" pitchFamily="34" charset="0"/>
              </a:rPr>
              <a:t>Industry Sources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220770" y="1604088"/>
            <a:ext cx="3747285" cy="2647822"/>
            <a:chOff x="4220770" y="1499158"/>
            <a:chExt cx="3747285" cy="2647822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0770" y="1499158"/>
              <a:ext cx="3747285" cy="2647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4374292" y="3086343"/>
              <a:ext cx="2438400" cy="9249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solidFill>
                    <a:srgbClr val="FFFFFF"/>
                  </a:solidFill>
                  <a:latin typeface="+mj-lt"/>
                </a:rPr>
                <a:t>Response Coordination</a:t>
              </a:r>
            </a:p>
            <a:p>
              <a:endParaRPr lang="en-US" dirty="0">
                <a:latin typeface="+mj-lt"/>
              </a:endParaRPr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1588043" y="1860249"/>
            <a:ext cx="2743200" cy="1143000"/>
          </a:xfrm>
          <a:prstGeom prst="roundRect">
            <a:avLst>
              <a:gd name="adj" fmla="val 7436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2900"/>
              </a:lnSpc>
              <a:defRPr/>
            </a:pPr>
            <a:r>
              <a:rPr lang="en-US" sz="2800" b="1" dirty="0">
                <a:solidFill>
                  <a:schemeClr val="bg1"/>
                </a:solidFill>
                <a:latin typeface="Arial Narrow" panose="020B0506020202030204" pitchFamily="34" charset="0"/>
              </a:rPr>
              <a:t>Government Sources</a:t>
            </a:r>
          </a:p>
        </p:txBody>
      </p:sp>
    </p:spTree>
    <p:extLst>
      <p:ext uri="{BB962C8B-B14F-4D97-AF65-F5344CB8AC3E}">
        <p14:creationId xmlns:p14="http://schemas.microsoft.com/office/powerpoint/2010/main" val="3173290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>
                <a:latin typeface="Arial Narrow" panose="020B0606020202030204" pitchFamily="34" charset="0"/>
              </a:rPr>
              <a:t>Education</a:t>
            </a:r>
          </a:p>
        </p:txBody>
      </p:sp>
      <p:sp>
        <p:nvSpPr>
          <p:cNvPr id="74755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itchFamily="34" charset="0"/>
              </a:rPr>
              <a:t>www.pjm.com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7495928"/>
              </p:ext>
            </p:extLst>
          </p:nvPr>
        </p:nvGraphicFramePr>
        <p:xfrm>
          <a:off x="1293812" y="946885"/>
          <a:ext cx="5943600" cy="4964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6283">
                <a:tc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latin typeface="+mj-lt"/>
                        </a:rPr>
                        <a:t>Training and Exercise Activities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0" dirty="0">
                          <a:latin typeface="+mn-lt"/>
                        </a:rPr>
                        <a:t>Corporate-wide Training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96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0" dirty="0">
                          <a:latin typeface="+mn-lt"/>
                        </a:rPr>
                        <a:t>Comprehensive</a:t>
                      </a:r>
                      <a:r>
                        <a:rPr lang="en-US" sz="2400" kern="0" baseline="0" dirty="0">
                          <a:latin typeface="+mn-lt"/>
                        </a:rPr>
                        <a:t> E</a:t>
                      </a:r>
                      <a:r>
                        <a:rPr lang="en-US" sz="2400" kern="0" dirty="0">
                          <a:latin typeface="+mn-lt"/>
                        </a:rPr>
                        <a:t>xercises</a:t>
                      </a:r>
                      <a:endParaRPr lang="en-US" sz="2400" kern="1200" dirty="0">
                        <a:latin typeface="+mn-lt"/>
                      </a:endParaRPr>
                    </a:p>
                    <a:p>
                      <a:pPr marL="952393" marR="0" lvl="1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400" kern="0" dirty="0">
                          <a:latin typeface="+mn-lt"/>
                        </a:rPr>
                        <a:t>GridEx</a:t>
                      </a:r>
                      <a:r>
                        <a:rPr lang="en-US" sz="2400" kern="0" baseline="0" dirty="0">
                          <a:latin typeface="+mn-lt"/>
                        </a:rPr>
                        <a:t> and EarthEx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0" dirty="0">
                          <a:latin typeface="+mn-lt"/>
                        </a:rPr>
                        <a:t>NERC CIP Training and Assessment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35941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2400" kern="0" dirty="0">
                          <a:latin typeface="+mn-lt"/>
                        </a:rPr>
                        <a:t>Cybersecurity Education</a:t>
                      </a:r>
                    </a:p>
                    <a:p>
                      <a:pPr marL="952393" lvl="1" indent="-34290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0" dirty="0">
                          <a:latin typeface="+mn-lt"/>
                        </a:rPr>
                        <a:t>Professional Certifications</a:t>
                      </a:r>
                    </a:p>
                    <a:p>
                      <a:pPr marL="952393" lvl="1" indent="-34290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0" dirty="0">
                          <a:latin typeface="+mn-lt"/>
                        </a:rPr>
                        <a:t>Certificate Programs</a:t>
                      </a:r>
                    </a:p>
                    <a:p>
                      <a:pPr marL="952393" lvl="1" indent="-34290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sz="2400" kern="0" dirty="0">
                          <a:latin typeface="+mn-lt"/>
                        </a:rPr>
                        <a:t>Advanced Degrees</a:t>
                      </a: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0" dirty="0">
                          <a:latin typeface="+mn-lt"/>
                        </a:rPr>
                        <a:t>Proposed PJM Security and Resilience Committee</a:t>
                      </a:r>
                      <a:endParaRPr lang="en-US" sz="2400" dirty="0">
                        <a:latin typeface="+mn-lt"/>
                      </a:endParaRPr>
                    </a:p>
                  </a:txBody>
                  <a:tcPr marT="45714" marB="45714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7477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5612" y="1905000"/>
            <a:ext cx="1611313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77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57"/>
          <a:stretch>
            <a:fillRect/>
          </a:stretch>
        </p:blipFill>
        <p:spPr bwMode="auto">
          <a:xfrm>
            <a:off x="8304212" y="4114800"/>
            <a:ext cx="1230313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4428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Footer Placeholder 2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itchFamily="34" charset="0"/>
              </a:rPr>
              <a:t>www.pjm.com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4001247" y="-21006"/>
            <a:ext cx="7694613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899" tIns="60949" rIns="121899" bIns="60949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lang="en-US" altLang="en-US" sz="2800" dirty="0">
                <a:solidFill>
                  <a:srgbClr val="454545"/>
                </a:solidFill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54545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54545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54545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2800">
                <a:solidFill>
                  <a:srgbClr val="454545"/>
                </a:solidFill>
                <a:latin typeface="Arial" charset="0"/>
              </a:defRPr>
            </a:lvl5pPr>
            <a:lvl6pPr marL="609493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454545"/>
                </a:solidFill>
                <a:latin typeface="Arial" charset="0"/>
              </a:defRPr>
            </a:lvl6pPr>
            <a:lvl7pPr marL="1218987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454545"/>
                </a:solidFill>
                <a:latin typeface="Arial" charset="0"/>
              </a:defRPr>
            </a:lvl7pPr>
            <a:lvl8pPr marL="1828480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454545"/>
                </a:solidFill>
                <a:latin typeface="Arial" charset="0"/>
              </a:defRPr>
            </a:lvl8pPr>
            <a:lvl9pPr marL="2437973" algn="r" rtl="0" eaLnBrk="1" fontAlgn="base" hangingPunct="1">
              <a:spcBef>
                <a:spcPct val="0"/>
              </a:spcBef>
              <a:spcAft>
                <a:spcPct val="0"/>
              </a:spcAft>
              <a:defRPr sz="3700">
                <a:solidFill>
                  <a:srgbClr val="454545"/>
                </a:solidFill>
                <a:latin typeface="Arial" charset="0"/>
              </a:defRPr>
            </a:lvl9pPr>
          </a:lstStyle>
          <a:p>
            <a:r>
              <a:rPr lang="en-US" kern="0" dirty="0"/>
              <a:t>Cybersecurity Partnerships</a:t>
            </a:r>
          </a:p>
        </p:txBody>
      </p:sp>
      <p:pic>
        <p:nvPicPr>
          <p:cNvPr id="8" name="Picture 4" descr="C:\Users\monkej\Desktop\Presentations\partnershi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8012" y="2362200"/>
            <a:ext cx="2887662" cy="25749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8"/>
          <p:cNvSpPr/>
          <p:nvPr/>
        </p:nvSpPr>
        <p:spPr>
          <a:xfrm>
            <a:off x="1522412" y="1338761"/>
            <a:ext cx="1639237" cy="1480639"/>
          </a:xfrm>
          <a:prstGeom prst="ellipse">
            <a:avLst/>
          </a:prstGeom>
          <a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000" r="-1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612" y="838200"/>
            <a:ext cx="2293522" cy="220531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9412" y="4046021"/>
            <a:ext cx="2369722" cy="2278579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 flipV="1">
            <a:off x="7085012" y="2362200"/>
            <a:ext cx="1066800" cy="514696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772274" y="4191000"/>
            <a:ext cx="998538" cy="746125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696447" y="4191000"/>
            <a:ext cx="1066800" cy="514696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275012" y="2514600"/>
            <a:ext cx="1143000" cy="52891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26" name="Picture 2" descr="C:\Users\monkej\Desktop\national-guard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012" y="4086443"/>
            <a:ext cx="1714501" cy="17013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0942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is this road taking us?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8012" y="1371600"/>
            <a:ext cx="10969625" cy="4525963"/>
          </a:xfrm>
        </p:spPr>
        <p:txBody>
          <a:bodyPr/>
          <a:lstStyle/>
          <a:p>
            <a:r>
              <a:rPr lang="en-US" sz="4000" dirty="0"/>
              <a:t>Machine-speed information sharing</a:t>
            </a:r>
          </a:p>
          <a:p>
            <a:r>
              <a:rPr lang="en-US" sz="4000" dirty="0"/>
              <a:t>Larger attacks surface area</a:t>
            </a:r>
          </a:p>
          <a:p>
            <a:pPr lvl="1"/>
            <a:r>
              <a:rPr lang="en-US" sz="3600" dirty="0" err="1"/>
              <a:t>IoT</a:t>
            </a:r>
            <a:r>
              <a:rPr lang="en-US" sz="3600" dirty="0"/>
              <a:t> Devices</a:t>
            </a:r>
          </a:p>
          <a:p>
            <a:pPr lvl="1"/>
            <a:r>
              <a:rPr lang="en-US" sz="3600" dirty="0"/>
              <a:t>Distributed Energy Resources</a:t>
            </a:r>
          </a:p>
          <a:p>
            <a:r>
              <a:rPr lang="en-US" sz="4000" dirty="0"/>
              <a:t>Evolving threat actors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www.pjm.com</a:t>
            </a:r>
          </a:p>
        </p:txBody>
      </p:sp>
    </p:spTree>
    <p:extLst>
      <p:ext uri="{BB962C8B-B14F-4D97-AF65-F5344CB8AC3E}">
        <p14:creationId xmlns:p14="http://schemas.microsoft.com/office/powerpoint/2010/main" val="61551905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PJM_Colorss">
      <a:dk1>
        <a:sysClr val="windowText" lastClr="000000"/>
      </a:dk1>
      <a:lt1>
        <a:srgbClr val="FFFFFF"/>
      </a:lt1>
      <a:dk2>
        <a:srgbClr val="000000"/>
      </a:dk2>
      <a:lt2>
        <a:srgbClr val="EEECE1"/>
      </a:lt2>
      <a:accent1>
        <a:srgbClr val="013366"/>
      </a:accent1>
      <a:accent2>
        <a:srgbClr val="99CC00"/>
      </a:accent2>
      <a:accent3>
        <a:srgbClr val="00B0F0"/>
      </a:accent3>
      <a:accent4>
        <a:srgbClr val="FF9900"/>
      </a:accent4>
      <a:accent5>
        <a:srgbClr val="808080"/>
      </a:accent5>
      <a:accent6>
        <a:srgbClr val="FF00FF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920</Words>
  <Application>Microsoft Macintosh PowerPoint</Application>
  <PresentationFormat>Custom</PresentationFormat>
  <Paragraphs>126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Narrow</vt:lpstr>
      <vt:lpstr>Calibri</vt:lpstr>
      <vt:lpstr>Default Theme</vt:lpstr>
      <vt:lpstr>Cybersecurity at PJM</vt:lpstr>
      <vt:lpstr>Threat Environment</vt:lpstr>
      <vt:lpstr>PJM’s Five Strategic Objectives to Manage Threats</vt:lpstr>
      <vt:lpstr>Defense</vt:lpstr>
      <vt:lpstr>Phases of the Cyber Kill Chain®</vt:lpstr>
      <vt:lpstr>Response</vt:lpstr>
      <vt:lpstr>Education</vt:lpstr>
      <vt:lpstr>PowerPoint Presentation</vt:lpstr>
      <vt:lpstr>Where is this road taking us?</vt:lpstr>
    </vt:vector>
  </TitlesOfParts>
  <Company>
  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
  </dc:title>
  <dc:creator>
  </dc:creator>
  <cp:lastModifiedBy>
  </cp:lastModifiedBy>
  <cp:revision>1</cp:revision>
  <cp:lastPrinted>2018-09-24T19:56:12Z</cp:lastPrinted>
  <dcterms:created xsi:type="dcterms:W3CDTF">2018-09-24T17:40:13Z</dcterms:created>
  <dcterms:modified xsi:type="dcterms:W3CDTF">2018-09-27T17:12:53Z</dcterms:modified>
</cp:coreProperties>
</file>